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theme/theme3.xml" ContentType="application/vnd.openxmlformats-officedocument.theme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4"/>
    <p:sldMasterId id="2147483820" r:id="rId5"/>
    <p:sldMasterId id="2147483822" r:id="rId6"/>
    <p:sldMasterId id="2147483824" r:id="rId7"/>
  </p:sldMasterIdLst>
  <p:notesMasterIdLst>
    <p:notesMasterId r:id="rId29"/>
  </p:notesMasterIdLst>
  <p:handoutMasterIdLst>
    <p:handoutMasterId r:id="rId30"/>
  </p:handoutMasterIdLst>
  <p:sldIdLst>
    <p:sldId id="482" r:id="rId8"/>
    <p:sldId id="458" r:id="rId9"/>
    <p:sldId id="508" r:id="rId10"/>
    <p:sldId id="483" r:id="rId11"/>
    <p:sldId id="502" r:id="rId12"/>
    <p:sldId id="501" r:id="rId13"/>
    <p:sldId id="503" r:id="rId14"/>
    <p:sldId id="504" r:id="rId15"/>
    <p:sldId id="505" r:id="rId16"/>
    <p:sldId id="506" r:id="rId17"/>
    <p:sldId id="507" r:id="rId18"/>
    <p:sldId id="500" r:id="rId19"/>
    <p:sldId id="492" r:id="rId20"/>
    <p:sldId id="493" r:id="rId21"/>
    <p:sldId id="494" r:id="rId22"/>
    <p:sldId id="495" r:id="rId23"/>
    <p:sldId id="496" r:id="rId24"/>
    <p:sldId id="497" r:id="rId25"/>
    <p:sldId id="498" r:id="rId26"/>
    <p:sldId id="499" r:id="rId27"/>
    <p:sldId id="481" r:id="rId28"/>
  </p:sldIdLst>
  <p:sldSz cx="12192000" cy="6858000"/>
  <p:notesSz cx="6858000" cy="9144000"/>
  <p:custDataLst>
    <p:tags r:id="rId3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BE21"/>
    <a:srgbClr val="000000"/>
    <a:srgbClr val="003865"/>
    <a:srgbClr val="0D0D0D"/>
    <a:srgbClr val="E8E8E8"/>
    <a:srgbClr val="B20738"/>
    <a:srgbClr val="00A3E2"/>
    <a:srgbClr val="2C2C2C"/>
    <a:srgbClr val="F5F5F5"/>
    <a:srgbClr val="383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34" autoAdjust="0"/>
    <p:restoredTop sz="89889" autoAdjust="0"/>
  </p:normalViewPr>
  <p:slideViewPr>
    <p:cSldViewPr snapToGrid="0">
      <p:cViewPr varScale="1">
        <p:scale>
          <a:sx n="100" d="100"/>
          <a:sy n="100" d="100"/>
        </p:scale>
        <p:origin x="384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260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>
                <a:latin typeface="NeueHaasGroteskText Std" panose="020B0504020202020204" pitchFamily="34" charset="0"/>
              </a:rPr>
              <a:t>March 2019</a:t>
            </a:r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886E1E-70B3-41D2-AD41-BEE4979EC759}" type="slidenum">
              <a:rPr lang="en-US" smtClean="0">
                <a:latin typeface="NeueHaasGroteskText Std" panose="020B0504020202020204" pitchFamily="34" charset="0"/>
              </a:rPr>
              <a:t>‹#›</a:t>
            </a:fld>
            <a:endParaRPr lang="en-US" dirty="0">
              <a:latin typeface="NeueHaasGroteskText Std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6118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NeueHaasGroteskText Std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NeueHaasGroteskText Std" panose="020B0504020202020204" pitchFamily="34" charset="0"/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NeueHaasGroteskText Std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NeueHaasGroteskText Std" panose="020B0504020202020204" pitchFamily="34" charset="0"/>
              </a:defRPr>
            </a:lvl1pPr>
          </a:lstStyle>
          <a:p>
            <a:fld id="{F9F08466-AEA7-4FC0-9459-6A32F61DA2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78663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6179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7226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March 2019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3101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3559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4982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6736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3048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7667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6473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9758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882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7863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4848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036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March 2019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3101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4931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8207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4269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508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March 2019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0084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NeueHaasGroteskText Std" panose="020B05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371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Logo Only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4"/>
            <a:ext cx="12192000" cy="1199223"/>
          </a:xfrm>
          <a:solidFill>
            <a:schemeClr val="accent2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360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enter the slideshow title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5387786"/>
            <a:ext cx="12192000" cy="1470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6" y="5503407"/>
            <a:ext cx="6587067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1800" baseline="0"/>
            </a:lvl1pPr>
          </a:lstStyle>
          <a:p>
            <a:r>
              <a:rPr lang="en-US" sz="1800" dirty="0" err="1" smtClean="0"/>
              <a:t>Firstname</a:t>
            </a:r>
            <a:r>
              <a:rPr lang="en-US" sz="1800" dirty="0" smtClean="0"/>
              <a:t> </a:t>
            </a:r>
            <a:r>
              <a:rPr lang="en-US" sz="1800" dirty="0" err="1" smtClean="0"/>
              <a:t>Lastname</a:t>
            </a:r>
            <a:r>
              <a:rPr lang="en-US" sz="1800" dirty="0" smtClean="0"/>
              <a:t> | Job Title</a:t>
            </a:r>
          </a:p>
          <a:p>
            <a:r>
              <a:rPr lang="en-US" sz="1800" dirty="0" smtClean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1553" y="1798681"/>
            <a:ext cx="7728892" cy="919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389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19198"/>
            <a:ext cx="12192000" cy="5638802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2609242"/>
            <a:ext cx="5683624" cy="2858714"/>
          </a:xfrm>
          <a:solidFill>
            <a:srgbClr val="003865">
              <a:alpha val="87843"/>
            </a:srgbClr>
          </a:solidFill>
        </p:spPr>
        <p:txBody>
          <a:bodyPr rIns="274320" anchor="ctr"/>
          <a:lstStyle>
            <a:lvl1pPr marL="685800" indent="-2286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 sz="2500">
                <a:solidFill>
                  <a:schemeClr val="bg1"/>
                </a:solidFill>
              </a:defRPr>
            </a:lvl1pPr>
            <a:lvl2pPr marL="1143000" indent="-228600">
              <a:lnSpc>
                <a:spcPct val="100000"/>
              </a:lnSpc>
              <a:buClr>
                <a:schemeClr val="accent2"/>
              </a:buClr>
              <a:defRPr sz="2100">
                <a:solidFill>
                  <a:schemeClr val="bg1"/>
                </a:solidFill>
              </a:defRPr>
            </a:lvl2pPr>
            <a:lvl3pPr marL="16002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3pPr>
            <a:lvl4pPr marL="20574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4pPr>
            <a:lvl5pPr marL="25146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233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Whit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19198"/>
            <a:ext cx="12192000" cy="563880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2609242"/>
            <a:ext cx="5683624" cy="2858714"/>
          </a:xfrm>
          <a:solidFill>
            <a:srgbClr val="003865">
              <a:alpha val="87843"/>
            </a:srgbClr>
          </a:solidFill>
        </p:spPr>
        <p:txBody>
          <a:bodyPr rIns="274320" anchor="ctr"/>
          <a:lstStyle>
            <a:lvl1pPr marL="685800" indent="-2286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 marL="11430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 marL="16002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 marL="20574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 marL="25146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488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765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981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25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Lt Gray)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870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1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987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0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Lt Gray)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7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490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4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981899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81719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3646176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3421563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6486020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6261407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9325864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101251" y="4341161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80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(Logo Only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4"/>
            <a:ext cx="12192000" cy="1199223"/>
          </a:xfrm>
          <a:solidFill>
            <a:schemeClr val="accent1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enter the slideshow title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6" y="5512601"/>
            <a:ext cx="6587067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1800" baseline="0"/>
            </a:lvl1pPr>
          </a:lstStyle>
          <a:p>
            <a:r>
              <a:rPr lang="en-US" sz="1800" dirty="0" err="1" smtClean="0"/>
              <a:t>Firstname</a:t>
            </a:r>
            <a:r>
              <a:rPr lang="en-US" sz="1800" dirty="0" smtClean="0"/>
              <a:t> </a:t>
            </a:r>
            <a:r>
              <a:rPr lang="en-US" sz="1800" dirty="0" err="1" smtClean="0"/>
              <a:t>Lastname</a:t>
            </a:r>
            <a:r>
              <a:rPr lang="en-US" sz="1800" dirty="0" smtClean="0"/>
              <a:t> | Job Title</a:t>
            </a:r>
          </a:p>
          <a:p>
            <a:r>
              <a:rPr lang="en-US" sz="1800" dirty="0" smtClean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1744" y="1773836"/>
            <a:ext cx="7148512" cy="850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119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3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1572814" y="1964392"/>
            <a:ext cx="2332190" cy="233219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146922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4824541" y="1964392"/>
            <a:ext cx="2317864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71223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8067551" y="1964392"/>
            <a:ext cx="2317864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795524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824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Whi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981899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81719" y="4345146"/>
            <a:ext cx="2542477" cy="162385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3646176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3421563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6486020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6261407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9325864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101251" y="4341161"/>
            <a:ext cx="2542477" cy="162783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646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Gray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806331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9" hasCustomPrompt="1"/>
          </p:nvPr>
        </p:nvSpPr>
        <p:spPr>
          <a:xfrm>
            <a:off x="6199805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256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 Up White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806331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sz="quarter" idx="19" hasCustomPrompt="1"/>
          </p:nvPr>
        </p:nvSpPr>
        <p:spPr>
          <a:xfrm>
            <a:off x="6199805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69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Duo Gray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2571729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257173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2571729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257173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532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2 Up White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2800328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2800329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2800328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2800329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812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Red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1"/>
            <a:ext cx="12192000" cy="1219200"/>
          </a:xfrm>
          <a:solidFill>
            <a:srgbClr val="003865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12192000" cy="6857998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12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ack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1"/>
            <a:ext cx="12192000" cy="1219200"/>
          </a:xfrm>
          <a:solidFill>
            <a:srgbClr val="0D0D0D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12192000" cy="6857999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8873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ue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0"/>
            <a:ext cx="12192000" cy="1219200"/>
          </a:xfrm>
          <a:solidFill>
            <a:srgbClr val="78BE21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12192000" cy="6857999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237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- Gray Background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12192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Code Demo (Click to Edit)</a:t>
            </a:r>
            <a:endParaRPr lang="en-US" dirty="0"/>
          </a:p>
        </p:txBody>
      </p:sp>
      <p:sp>
        <p:nvSpPr>
          <p:cNvPr id="10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2032000" y="2233262"/>
            <a:ext cx="8128000" cy="296675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061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Phot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3477837"/>
            <a:ext cx="12192000" cy="1295182"/>
          </a:xfrm>
          <a:solidFill>
            <a:schemeClr val="accent1"/>
          </a:solidFill>
        </p:spPr>
        <p:txBody>
          <a:bodyPr wrap="square" lIns="182880" tIns="91440" rIns="182880" bIns="91440"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enter the slideshow title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4773019"/>
            <a:ext cx="12192000" cy="2084981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041204"/>
            <a:ext cx="6587067" cy="1097128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baseline="0"/>
            </a:lvl1pPr>
          </a:lstStyle>
          <a:p>
            <a:r>
              <a:rPr lang="en-US" sz="1800" dirty="0" err="1" smtClean="0"/>
              <a:t>Firstname</a:t>
            </a:r>
            <a:r>
              <a:rPr lang="en-US" sz="1800" dirty="0" smtClean="0"/>
              <a:t> </a:t>
            </a:r>
            <a:r>
              <a:rPr lang="en-US" sz="1800" dirty="0" err="1" smtClean="0"/>
              <a:t>Lastname</a:t>
            </a:r>
            <a:r>
              <a:rPr lang="en-US" sz="1800" dirty="0" smtClean="0"/>
              <a:t> | Job Title</a:t>
            </a:r>
          </a:p>
          <a:p>
            <a:r>
              <a:rPr lang="en-US" sz="1800" dirty="0" smtClean="0"/>
              <a:t>Date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53560" y="6138332"/>
            <a:ext cx="5587647" cy="365125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12192000" cy="338073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94" y="6164032"/>
            <a:ext cx="2808042" cy="334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824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12192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Code Demo (Click to Edit)</a:t>
            </a:r>
            <a:endParaRPr lang="en-US" dirty="0"/>
          </a:p>
        </p:txBody>
      </p:sp>
      <p:sp>
        <p:nvSpPr>
          <p:cNvPr id="14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2032000" y="2233262"/>
            <a:ext cx="8128000" cy="2966751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512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601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895" y="1365203"/>
            <a:ext cx="10555696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915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Horizontal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2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037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Vertical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815895" y="1365203"/>
            <a:ext cx="10555696" cy="156718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/>
          <p:cNvSpPr>
            <a:spLocks noGrp="1"/>
          </p:cNvSpPr>
          <p:nvPr>
            <p:ph type="pic" sz="quarter" idx="10" hasCustomPrompt="1"/>
          </p:nvPr>
        </p:nvSpPr>
        <p:spPr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290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4" name="Picture 13" descr="Computer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851" y="434836"/>
            <a:ext cx="6828661" cy="6050713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5" name="Picture Placeholder 12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691882"/>
            <a:ext cx="6300787" cy="341153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752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3263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895" y="1365203"/>
            <a:ext cx="10555696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028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ular Callout 11"/>
          <p:cNvSpPr/>
          <p:nvPr userDrawn="1"/>
        </p:nvSpPr>
        <p:spPr>
          <a:xfrm>
            <a:off x="866887" y="601818"/>
            <a:ext cx="105156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387736" y="1438507"/>
            <a:ext cx="9488245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“Click to edit quote.”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387736" y="4126416"/>
            <a:ext cx="9488245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- Click to edit name or subtext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966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ular Callout 11"/>
          <p:cNvSpPr/>
          <p:nvPr userDrawn="1"/>
        </p:nvSpPr>
        <p:spPr>
          <a:xfrm>
            <a:off x="866887" y="601818"/>
            <a:ext cx="105156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1387736" y="1438507"/>
            <a:ext cx="9488245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“Click to edit quote.”</a:t>
            </a:r>
            <a:endParaRPr lang="en-US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387736" y="4126416"/>
            <a:ext cx="9488245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- Click to edit name or subtext</a:t>
            </a:r>
            <a:endParaRPr lang="en-US" dirty="0"/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41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12" name="Table Placeholder 9"/>
          <p:cNvSpPr>
            <a:spLocks noGrp="1"/>
          </p:cNvSpPr>
          <p:nvPr>
            <p:ph type="tbl" sz="quarter" idx="13"/>
          </p:nvPr>
        </p:nvSpPr>
        <p:spPr>
          <a:xfrm>
            <a:off x="838200" y="1335088"/>
            <a:ext cx="10515600" cy="484187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79964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Black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46624" y="685800"/>
            <a:ext cx="5486400" cy="5486400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2341563" algn="l"/>
                <a:tab pos="3770313" algn="l"/>
              </a:tabLst>
              <a:defRPr sz="55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258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Multiple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20397" y="912530"/>
            <a:ext cx="4661388" cy="4661388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45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544816" y="524007"/>
            <a:ext cx="2155300" cy="2155300"/>
          </a:xfrm>
          <a:prstGeom prst="ellipse">
            <a:avLst/>
          </a:prstGeom>
          <a:solidFill>
            <a:srgbClr val="78BE21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Second Point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251002" y="3581845"/>
            <a:ext cx="2637978" cy="2637978"/>
          </a:xfrm>
          <a:prstGeom prst="ellipse">
            <a:avLst/>
          </a:prstGeom>
          <a:solidFill>
            <a:srgbClr val="000000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Third Point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r>
              <a:rPr lang="en-US" dirty="0" smtClean="0"/>
              <a:t>Optional Tagline Goes Here | mn.gov/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004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ack Box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99475" y="1609867"/>
            <a:ext cx="7593051" cy="3638266"/>
          </a:xfr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spcAft>
                <a:spcPts val="1000"/>
              </a:spcAft>
              <a:tabLst>
                <a:tab pos="3770313" algn="l"/>
              </a:tabLst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Quote or </a:t>
            </a:r>
            <a:br>
              <a:rPr lang="en-US" dirty="0" smtClean="0"/>
            </a:br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r>
              <a:rPr lang="en-US" dirty="0" smtClean="0"/>
              <a:t>Optional Tagline Goes Here | mn.gov/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717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olid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389685"/>
            <a:ext cx="10515600" cy="1340989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Quote or Statement</a:t>
            </a:r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Make a secondary statement here.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537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olid Light Background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1389685"/>
            <a:ext cx="12192000" cy="1340989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Quote or Statement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Make a secondary statement here.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Optional Tagline Goes Here | mn.gov/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915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Full Imag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edit background picture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389685"/>
            <a:ext cx="10515600" cy="1340989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Quote or Statement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Make a secondary statement here.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r>
              <a:rPr lang="en-US" dirty="0" smtClean="0"/>
              <a:t>Optional Tagline Goes Here | mn.gov/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260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 - Imag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24138" y="624469"/>
            <a:ext cx="5198328" cy="5072440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60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1005465" y="0"/>
            <a:ext cx="3986213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40000" i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r>
              <a:rPr lang="en-US" dirty="0" smtClean="0"/>
              <a:t>Optional Tagline Goes Here | mn.gov/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3865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447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 -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24138" y="624469"/>
            <a:ext cx="5198328" cy="5072440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60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title.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1005465" y="0"/>
            <a:ext cx="3986213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40000" i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Optional Tagline Goes Here </a:t>
            </a:r>
            <a:r>
              <a:rPr lang="en-US" dirty="0" smtClean="0">
                <a:solidFill>
                  <a:schemeClr val="accent2"/>
                </a:solidFill>
              </a:rPr>
              <a:t>|</a:t>
            </a:r>
            <a:r>
              <a:rPr lang="en-US" dirty="0" smtClean="0"/>
              <a:t> mn.gov/</a:t>
            </a:r>
            <a:r>
              <a:rPr lang="en-US" dirty="0" err="1" smtClean="0"/>
              <a:t>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211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Solid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212733"/>
            <a:ext cx="10515600" cy="147216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3684897"/>
            <a:ext cx="10515600" cy="251760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firstname.lastname@state.mn.us</a:t>
            </a:r>
          </a:p>
          <a:p>
            <a:pPr lvl="0"/>
            <a:r>
              <a:rPr lang="en-US" dirty="0" smtClean="0"/>
              <a:t>555-555-5555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172" y="595565"/>
            <a:ext cx="3867920" cy="460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963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Quote Solid Light Background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1651380"/>
            <a:ext cx="12192000" cy="1733266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3521123"/>
            <a:ext cx="10515600" cy="2681374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firstname.lastname@state.mn.us</a:t>
            </a:r>
          </a:p>
          <a:p>
            <a:pPr lvl="0"/>
            <a:r>
              <a:rPr lang="en-US" dirty="0" smtClean="0"/>
              <a:t>555-555-5555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9960" y="595565"/>
            <a:ext cx="3867920" cy="460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89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4"/>
            <a:ext cx="12192000" cy="119922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section title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644884"/>
            <a:ext cx="6587067" cy="440970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/>
            </a:lvl1pPr>
          </a:lstStyle>
          <a:p>
            <a:r>
              <a:rPr lang="en-US" sz="1800" dirty="0" err="1" smtClean="0"/>
              <a:t>Firstname</a:t>
            </a:r>
            <a:r>
              <a:rPr lang="en-US" sz="1800" dirty="0" smtClean="0"/>
              <a:t> </a:t>
            </a:r>
            <a:r>
              <a:rPr lang="en-US" sz="1800" dirty="0" err="1" smtClean="0"/>
              <a:t>Lastname</a:t>
            </a:r>
            <a:r>
              <a:rPr lang="en-US" sz="1800" dirty="0" smtClean="0"/>
              <a:t> | Job Title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789113"/>
            <a:ext cx="12192000" cy="22987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172" y="360301"/>
            <a:ext cx="3867920" cy="460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250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March 2019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Optional Tagline Goes Here | mn.gov/websiteurl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230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4"/>
            <a:ext cx="12192000" cy="119922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section title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644884"/>
            <a:ext cx="6587067" cy="440970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/>
            </a:lvl1pPr>
          </a:lstStyle>
          <a:p>
            <a:r>
              <a:rPr lang="en-US" sz="1800" dirty="0" err="1" smtClean="0"/>
              <a:t>Firstname</a:t>
            </a:r>
            <a:r>
              <a:rPr lang="en-US" sz="1800" dirty="0" smtClean="0"/>
              <a:t> </a:t>
            </a:r>
            <a:r>
              <a:rPr lang="en-US" sz="1800" dirty="0" err="1" smtClean="0"/>
              <a:t>Lastname</a:t>
            </a:r>
            <a:r>
              <a:rPr lang="en-US" sz="1800" dirty="0" smtClean="0"/>
              <a:t> | Job Title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789113"/>
            <a:ext cx="12192000" cy="22987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March 2019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Optional Tagline Goes Here | mn.gov/websiteurl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172" y="360301"/>
            <a:ext cx="3867920" cy="460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599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4"/>
            <a:ext cx="12192000" cy="119922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section title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644884"/>
            <a:ext cx="6587067" cy="440970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/>
            </a:lvl1pPr>
          </a:lstStyle>
          <a:p>
            <a:r>
              <a:rPr lang="en-US" sz="1800" dirty="0" err="1" smtClean="0"/>
              <a:t>Firstname</a:t>
            </a:r>
            <a:r>
              <a:rPr lang="en-US" sz="1800" dirty="0" smtClean="0"/>
              <a:t> </a:t>
            </a:r>
            <a:r>
              <a:rPr lang="en-US" sz="1800" dirty="0" err="1" smtClean="0"/>
              <a:t>Lastname</a:t>
            </a:r>
            <a:r>
              <a:rPr lang="en-US" sz="1800" dirty="0" smtClean="0"/>
              <a:t> | Job Title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789113"/>
            <a:ext cx="12192000" cy="22987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March 2019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Optional Tagline Goes Here | mn.gov/websiteurl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172" y="360301"/>
            <a:ext cx="3867920" cy="460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7853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532499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White BG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610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 (Boxed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5281"/>
            <a:ext cx="10515600" cy="4841682"/>
          </a:xfrm>
          <a:solidFill>
            <a:schemeClr val="bg1"/>
          </a:solidFill>
        </p:spPr>
        <p:txBody>
          <a:bodyPr lIns="228600" tIns="548640" rIns="274320"/>
          <a:lstStyle>
            <a:lvl1pPr marL="342900" indent="-34290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500"/>
            </a:lvl1pPr>
            <a:lvl2pPr marL="800100" indent="-34290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100"/>
            </a:lvl2pPr>
            <a:lvl3pPr marL="12001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3pPr>
            <a:lvl4pPr marL="16573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4pPr>
            <a:lvl5pPr marL="21145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48584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Boxed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801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1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62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99" r:id="rId2"/>
    <p:sldLayoutId id="2147483787" r:id="rId3"/>
    <p:sldLayoutId id="2147483795" r:id="rId4"/>
    <p:sldLayoutId id="2147483711" r:id="rId5"/>
    <p:sldLayoutId id="2147483712" r:id="rId6"/>
    <p:sldLayoutId id="2147483790" r:id="rId7"/>
    <p:sldLayoutId id="2147483789" r:id="rId8"/>
    <p:sldLayoutId id="2147483714" r:id="rId9"/>
    <p:sldLayoutId id="2147483738" r:id="rId10"/>
    <p:sldLayoutId id="2147483739" r:id="rId11"/>
    <p:sldLayoutId id="2147483780" r:id="rId12"/>
    <p:sldLayoutId id="2147483773" r:id="rId13"/>
    <p:sldLayoutId id="2147483800" r:id="rId14"/>
    <p:sldLayoutId id="2147483688" r:id="rId15"/>
    <p:sldLayoutId id="2147483801" r:id="rId16"/>
    <p:sldLayoutId id="2147483802" r:id="rId17"/>
    <p:sldLayoutId id="2147483803" r:id="rId18"/>
    <p:sldLayoutId id="2147483744" r:id="rId19"/>
    <p:sldLayoutId id="2147483793" r:id="rId20"/>
    <p:sldLayoutId id="2147483772" r:id="rId21"/>
    <p:sldLayoutId id="2147483767" r:id="rId22"/>
    <p:sldLayoutId id="2147483769" r:id="rId23"/>
    <p:sldLayoutId id="2147483771" r:id="rId24"/>
    <p:sldLayoutId id="2147483770" r:id="rId25"/>
    <p:sldLayoutId id="2147483732" r:id="rId26"/>
    <p:sldLayoutId id="2147483794" r:id="rId27"/>
    <p:sldLayoutId id="2147483733" r:id="rId28"/>
    <p:sldLayoutId id="2147483747" r:id="rId29"/>
    <p:sldLayoutId id="2147483818" r:id="rId30"/>
    <p:sldLayoutId id="2147483805" r:id="rId31"/>
    <p:sldLayoutId id="2147483806" r:id="rId32"/>
    <p:sldLayoutId id="2147483750" r:id="rId33"/>
    <p:sldLayoutId id="2147483765" r:id="rId34"/>
    <p:sldLayoutId id="2147483781" r:id="rId35"/>
    <p:sldLayoutId id="2147483809" r:id="rId36"/>
    <p:sldLayoutId id="2147483808" r:id="rId37"/>
    <p:sldLayoutId id="2147483807" r:id="rId38"/>
    <p:sldLayoutId id="2147483819" r:id="rId39"/>
    <p:sldLayoutId id="2147483754" r:id="rId40"/>
    <p:sldLayoutId id="2147483755" r:id="rId41"/>
    <p:sldLayoutId id="2147483759" r:id="rId42"/>
    <p:sldLayoutId id="2147483753" r:id="rId43"/>
    <p:sldLayoutId id="2147483763" r:id="rId44"/>
    <p:sldLayoutId id="2147483762" r:id="rId45"/>
    <p:sldLayoutId id="2147483758" r:id="rId46"/>
    <p:sldLayoutId id="2147483756" r:id="rId47"/>
    <p:sldLayoutId id="2147483798" r:id="rId48"/>
    <p:sldLayoutId id="2147483797" r:id="rId49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1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March 2019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Optional Tagline Goes Here | mn.gov/websiteurl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302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1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March 2019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Optional Tagline Goes Here | mn.gov/websiteurl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939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1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March 2019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Optional Tagline Goes Here | mn.gov/websiteurl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667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1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Stacie.Christensen@state.mn.us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9.xml"/><Relationship Id="rId4" Type="http://schemas.openxmlformats.org/officeDocument/2006/relationships/hyperlink" Target="https://mn.gov/admin/data-practices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Government Data Practices &amp; Open Meeting Law Overview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2057400" y="5503407"/>
            <a:ext cx="7905750" cy="903062"/>
          </a:xfrm>
        </p:spPr>
        <p:txBody>
          <a:bodyPr>
            <a:normAutofit/>
          </a:bodyPr>
          <a:lstStyle/>
          <a:p>
            <a:r>
              <a:rPr lang="en-US" dirty="0"/>
              <a:t>Stacie Christensen, Director</a:t>
            </a:r>
          </a:p>
          <a:p>
            <a:r>
              <a:rPr lang="en-US" dirty="0"/>
              <a:t>Data Practices Office, Minnesota Department of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417805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of Data Practices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199" y="1631228"/>
            <a:ext cx="10515601" cy="478054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Data about you –  Minn. Stat. § 13.601</a:t>
            </a:r>
          </a:p>
          <a:p>
            <a:pPr lvl="1"/>
            <a:r>
              <a:rPr lang="en-US" dirty="0"/>
              <a:t>Some are public and some are private</a:t>
            </a:r>
          </a:p>
          <a:p>
            <a:pPr lvl="1"/>
            <a:r>
              <a:rPr lang="en-US" dirty="0"/>
              <a:t>Examples of public data include:</a:t>
            </a:r>
          </a:p>
          <a:p>
            <a:pPr lvl="2"/>
            <a:r>
              <a:rPr lang="en-US" dirty="0"/>
              <a:t>Name </a:t>
            </a:r>
          </a:p>
          <a:p>
            <a:pPr lvl="2"/>
            <a:r>
              <a:rPr lang="en-US" dirty="0"/>
              <a:t>Residential address</a:t>
            </a:r>
          </a:p>
          <a:p>
            <a:pPr lvl="2"/>
            <a:r>
              <a:rPr lang="en-US" dirty="0"/>
              <a:t>Education and training background</a:t>
            </a:r>
          </a:p>
          <a:p>
            <a:pPr lvl="2"/>
            <a:r>
              <a:rPr lang="en-US" dirty="0"/>
              <a:t>Email address or telephone number</a:t>
            </a:r>
          </a:p>
          <a:p>
            <a:pPr lvl="2"/>
            <a:r>
              <a:rPr lang="en-US" dirty="0"/>
              <a:t>Existence/status of complaints about you</a:t>
            </a:r>
          </a:p>
          <a:p>
            <a:r>
              <a:rPr lang="en-US" dirty="0"/>
              <a:t>Use of personal portable computing devices (laptop, </a:t>
            </a:r>
            <a:r>
              <a:rPr lang="en-US" dirty="0" smtClean="0"/>
              <a:t>iPad</a:t>
            </a:r>
            <a:r>
              <a:rPr lang="en-US" dirty="0"/>
              <a:t>, smart phone, etc.) for C</a:t>
            </a:r>
            <a:r>
              <a:rPr lang="en-US" dirty="0" smtClean="0"/>
              <a:t>ouncil duties</a:t>
            </a:r>
            <a:endParaRPr lang="en-US" dirty="0"/>
          </a:p>
          <a:p>
            <a:pPr lvl="1"/>
            <a:r>
              <a:rPr lang="en-US" dirty="0" smtClean="0"/>
              <a:t>Council-related </a:t>
            </a:r>
            <a:r>
              <a:rPr lang="en-US" dirty="0"/>
              <a:t>data on these devices are government data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04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Open Meeting Law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Minnesota Statutes, Chapter 13D</a:t>
            </a:r>
            <a:endParaRPr lang="en-US" dirty="0"/>
          </a:p>
        </p:txBody>
      </p:sp>
      <p:pic>
        <p:nvPicPr>
          <p:cNvPr id="4" name="Picture Placeholder 3" descr="Puzzle pieces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679" b="14933"/>
          <a:stretch/>
        </p:blipFill>
        <p:spPr/>
      </p:pic>
    </p:spTree>
    <p:extLst>
      <p:ext uri="{BB962C8B-B14F-4D97-AF65-F5344CB8AC3E}">
        <p14:creationId xmlns:p14="http://schemas.microsoft.com/office/powerpoint/2010/main" val="88396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Discussion Issues – Open Meeting Law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199" y="1631228"/>
            <a:ext cx="10515601" cy="4780541"/>
          </a:xfrm>
        </p:spPr>
        <p:txBody>
          <a:bodyPr>
            <a:normAutofit/>
          </a:bodyPr>
          <a:lstStyle/>
          <a:p>
            <a:r>
              <a:rPr lang="en-US" dirty="0"/>
              <a:t>When does the </a:t>
            </a:r>
            <a:r>
              <a:rPr lang="en-US" dirty="0" smtClean="0"/>
              <a:t>Open Meeting Law (OML) </a:t>
            </a:r>
            <a:r>
              <a:rPr lang="en-US" dirty="0"/>
              <a:t>apply</a:t>
            </a:r>
          </a:p>
          <a:p>
            <a:pPr lvl="1"/>
            <a:r>
              <a:rPr lang="en-US" dirty="0"/>
              <a:t>Groups subject</a:t>
            </a:r>
          </a:p>
          <a:p>
            <a:pPr lvl="1"/>
            <a:r>
              <a:rPr lang="en-US" dirty="0"/>
              <a:t>Meetings subject</a:t>
            </a:r>
          </a:p>
          <a:p>
            <a:r>
              <a:rPr lang="en-US" dirty="0"/>
              <a:t>Types of meetings</a:t>
            </a:r>
          </a:p>
          <a:p>
            <a:pPr lvl="1"/>
            <a:r>
              <a:rPr lang="en-US" dirty="0"/>
              <a:t>Meeting notices</a:t>
            </a:r>
          </a:p>
          <a:p>
            <a:r>
              <a:rPr lang="en-US" dirty="0"/>
              <a:t>Closed meetings</a:t>
            </a:r>
          </a:p>
          <a:p>
            <a:r>
              <a:rPr lang="en-US" dirty="0"/>
              <a:t>Special considerations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91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Meetings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199" y="1631228"/>
            <a:ext cx="10515601" cy="4780541"/>
          </a:xfrm>
        </p:spPr>
        <p:txBody>
          <a:bodyPr>
            <a:normAutofit/>
          </a:bodyPr>
          <a:lstStyle/>
          <a:p>
            <a:r>
              <a:rPr lang="en-US" dirty="0"/>
              <a:t>With limited exceptions, all meetings of public bodies must be open to the public</a:t>
            </a:r>
          </a:p>
          <a:p>
            <a:pPr lvl="1"/>
            <a:r>
              <a:rPr lang="en-US" dirty="0"/>
              <a:t>The public can attend open </a:t>
            </a:r>
            <a:r>
              <a:rPr lang="en-US" dirty="0" smtClean="0"/>
              <a:t>meetings</a:t>
            </a:r>
          </a:p>
          <a:p>
            <a:r>
              <a:rPr lang="en-US" dirty="0" smtClean="0"/>
              <a:t>Meetings subject to the law</a:t>
            </a:r>
          </a:p>
          <a:p>
            <a:pPr lvl="1"/>
            <a:r>
              <a:rPr lang="en-US" dirty="0"/>
              <a:t>The “quorum rule</a:t>
            </a:r>
            <a:r>
              <a:rPr lang="en-US" dirty="0" smtClean="0"/>
              <a:t>” (</a:t>
            </a:r>
            <a:r>
              <a:rPr lang="en-US" i="1" dirty="0" err="1" smtClean="0"/>
              <a:t>Moberg</a:t>
            </a:r>
            <a:r>
              <a:rPr lang="en-US" i="1" dirty="0" smtClean="0"/>
              <a:t> </a:t>
            </a:r>
            <a:r>
              <a:rPr lang="en-US" i="1" dirty="0"/>
              <a:t>v. Independent School District No. 281</a:t>
            </a:r>
            <a:r>
              <a:rPr lang="en-US" dirty="0"/>
              <a:t>, 336 N.W.2d 510 (Minn. 1983</a:t>
            </a:r>
            <a:r>
              <a:rPr lang="en-US" dirty="0" smtClean="0"/>
              <a:t>).)</a:t>
            </a:r>
          </a:p>
          <a:p>
            <a:pPr lvl="1"/>
            <a:r>
              <a:rPr lang="en-US" dirty="0" smtClean="0"/>
              <a:t>Two parts: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/>
              <a:t>Quorum (majority) or more of full public body, or quorum of any of the public body’s committees, subcommittees, etc. – and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/>
              <a:t>Quorum (majority) discusses, decides, or receives information as a group on issues relating to its official </a:t>
            </a:r>
            <a:r>
              <a:rPr lang="en-US" dirty="0" smtClean="0"/>
              <a:t>business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36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Meetings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199" y="1631228"/>
            <a:ext cx="10515601" cy="4780541"/>
          </a:xfrm>
        </p:spPr>
        <p:txBody>
          <a:bodyPr>
            <a:normAutofit/>
          </a:bodyPr>
          <a:lstStyle/>
          <a:p>
            <a:r>
              <a:rPr lang="en-US" dirty="0"/>
              <a:t>Regularly scheduled </a:t>
            </a:r>
            <a:r>
              <a:rPr lang="en-US" dirty="0" smtClean="0"/>
              <a:t>meetings</a:t>
            </a:r>
          </a:p>
          <a:p>
            <a:pPr lvl="1"/>
            <a:r>
              <a:rPr lang="en-US" dirty="0" smtClean="0"/>
              <a:t>Schedule of meetings on file at primary office</a:t>
            </a:r>
            <a:endParaRPr lang="en-US" dirty="0"/>
          </a:p>
          <a:p>
            <a:r>
              <a:rPr lang="en-US" dirty="0"/>
              <a:t>Special meetings</a:t>
            </a:r>
          </a:p>
          <a:p>
            <a:pPr lvl="1"/>
            <a:r>
              <a:rPr lang="en-US" dirty="0"/>
              <a:t>Any meeting not on the regular </a:t>
            </a:r>
            <a:r>
              <a:rPr lang="en-US" dirty="0" smtClean="0"/>
              <a:t>schedule</a:t>
            </a:r>
          </a:p>
          <a:p>
            <a:pPr lvl="1"/>
            <a:r>
              <a:rPr lang="en-US" dirty="0" smtClean="0"/>
              <a:t>3-day advance posting on website, including date, time, place, and meeting purpose</a:t>
            </a:r>
            <a:endParaRPr lang="en-US" dirty="0"/>
          </a:p>
          <a:p>
            <a:r>
              <a:rPr lang="en-US" dirty="0"/>
              <a:t>Emergency meetings</a:t>
            </a:r>
          </a:p>
          <a:p>
            <a:pPr lvl="1"/>
            <a:r>
              <a:rPr lang="en-US" dirty="0"/>
              <a:t>Special meetings called because circumstances don’t allow for a 3-day prior </a:t>
            </a:r>
            <a:r>
              <a:rPr lang="en-US" dirty="0" smtClean="0"/>
              <a:t>notice</a:t>
            </a:r>
          </a:p>
          <a:p>
            <a:pPr lvl="1"/>
            <a:r>
              <a:rPr lang="en-US" dirty="0" smtClean="0"/>
              <a:t>Good faith effort to notify media that requested notice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51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Meetings Not Covered by the Law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199" y="1631228"/>
            <a:ext cx="10515601" cy="4780541"/>
          </a:xfrm>
        </p:spPr>
        <p:txBody>
          <a:bodyPr>
            <a:normAutofit/>
          </a:bodyPr>
          <a:lstStyle/>
          <a:p>
            <a:r>
              <a:rPr lang="en-US" dirty="0"/>
              <a:t>Meetings of less than a quorum of members</a:t>
            </a:r>
          </a:p>
          <a:p>
            <a:r>
              <a:rPr lang="en-US" dirty="0"/>
              <a:t>Chance or social gatherings</a:t>
            </a:r>
          </a:p>
          <a:p>
            <a:pPr lvl="1"/>
            <a:r>
              <a:rPr lang="en-US" dirty="0"/>
              <a:t>Banquets, parties, etc.</a:t>
            </a:r>
          </a:p>
          <a:p>
            <a:r>
              <a:rPr lang="en-US" dirty="0"/>
              <a:t>Trainings</a:t>
            </a:r>
          </a:p>
          <a:p>
            <a:pPr lvl="1"/>
            <a:r>
              <a:rPr lang="en-US" dirty="0"/>
              <a:t>No discussion of official </a:t>
            </a:r>
            <a:r>
              <a:rPr lang="en-US" dirty="0" smtClean="0"/>
              <a:t>business</a:t>
            </a:r>
          </a:p>
          <a:p>
            <a:pPr lvl="1"/>
            <a:r>
              <a:rPr lang="en-US" dirty="0"/>
              <a:t>Advisory Opinion </a:t>
            </a:r>
            <a:r>
              <a:rPr lang="en-US" dirty="0" smtClean="0"/>
              <a:t>16-006</a:t>
            </a:r>
          </a:p>
          <a:p>
            <a:pPr lvl="2"/>
            <a:r>
              <a:rPr lang="en-US" dirty="0" smtClean="0"/>
              <a:t>Public body may </a:t>
            </a:r>
            <a:r>
              <a:rPr lang="en-US" dirty="0"/>
              <a:t>meet in private facilitated discussions designed to “improve trust, relationships, communications, and collaborative problem solving” among </a:t>
            </a:r>
            <a:r>
              <a:rPr lang="en-US" dirty="0" smtClean="0"/>
              <a:t>members </a:t>
            </a:r>
            <a:r>
              <a:rPr lang="en-US" dirty="0"/>
              <a:t>without violating </a:t>
            </a:r>
            <a:r>
              <a:rPr lang="en-US" dirty="0" smtClean="0"/>
              <a:t>OML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43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Considerations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199" y="1631228"/>
            <a:ext cx="10515601" cy="478054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Use of email</a:t>
            </a:r>
          </a:p>
          <a:p>
            <a:pPr lvl="1"/>
            <a:r>
              <a:rPr lang="en-US" dirty="0"/>
              <a:t>Avoid “discussion” </a:t>
            </a:r>
            <a:endParaRPr lang="en-US" dirty="0" smtClean="0"/>
          </a:p>
          <a:p>
            <a:pPr lvl="1"/>
            <a:r>
              <a:rPr lang="en-US" dirty="0" smtClean="0"/>
              <a:t>Advisory </a:t>
            </a:r>
            <a:r>
              <a:rPr lang="en-US" dirty="0"/>
              <a:t>Opinion </a:t>
            </a:r>
            <a:r>
              <a:rPr lang="en-US" dirty="0" smtClean="0"/>
              <a:t>09-020:</a:t>
            </a:r>
          </a:p>
          <a:p>
            <a:pPr lvl="2"/>
            <a:r>
              <a:rPr lang="en-US" dirty="0" smtClean="0"/>
              <a:t>Public body did </a:t>
            </a:r>
            <a:r>
              <a:rPr lang="en-US" dirty="0"/>
              <a:t>not comply with </a:t>
            </a:r>
            <a:r>
              <a:rPr lang="en-US" dirty="0" smtClean="0"/>
              <a:t>OML </a:t>
            </a:r>
            <a:r>
              <a:rPr lang="en-US" dirty="0"/>
              <a:t>when </a:t>
            </a:r>
            <a:r>
              <a:rPr lang="en-US" dirty="0" smtClean="0"/>
              <a:t>exchanging </a:t>
            </a:r>
            <a:r>
              <a:rPr lang="en-US" dirty="0"/>
              <a:t>certain email messages relating to </a:t>
            </a:r>
            <a:r>
              <a:rPr lang="en-US" dirty="0" smtClean="0"/>
              <a:t>official activities</a:t>
            </a:r>
          </a:p>
          <a:p>
            <a:pPr lvl="2"/>
            <a:r>
              <a:rPr lang="en-US" dirty="0"/>
              <a:t>O</a:t>
            </a:r>
            <a:r>
              <a:rPr lang="en-US" dirty="0" smtClean="0"/>
              <a:t>ne-way </a:t>
            </a:r>
            <a:r>
              <a:rPr lang="en-US" dirty="0"/>
              <a:t>communication between the </a:t>
            </a:r>
            <a:r>
              <a:rPr lang="en-US" dirty="0" smtClean="0"/>
              <a:t>chair/staff </a:t>
            </a:r>
            <a:r>
              <a:rPr lang="en-US" dirty="0"/>
              <a:t>and members of a public body is permissible, such as </a:t>
            </a:r>
            <a:r>
              <a:rPr lang="en-US" dirty="0" smtClean="0"/>
              <a:t>sending </a:t>
            </a:r>
            <a:r>
              <a:rPr lang="en-US" dirty="0"/>
              <a:t>meeting materials via email to all board members, </a:t>
            </a:r>
            <a:r>
              <a:rPr lang="en-US" dirty="0" smtClean="0"/>
              <a:t>with no </a:t>
            </a:r>
            <a:r>
              <a:rPr lang="en-US" dirty="0"/>
              <a:t>discussion or </a:t>
            </a:r>
            <a:r>
              <a:rPr lang="en-US" dirty="0" smtClean="0"/>
              <a:t>decision-making</a:t>
            </a:r>
            <a:endParaRPr lang="en-US" dirty="0"/>
          </a:p>
          <a:p>
            <a:r>
              <a:rPr lang="en-US" dirty="0"/>
              <a:t>“Serial meetings”</a:t>
            </a:r>
          </a:p>
          <a:p>
            <a:pPr lvl="1"/>
            <a:r>
              <a:rPr lang="en-US" dirty="0"/>
              <a:t>Meetings of less than a quorum</a:t>
            </a:r>
          </a:p>
          <a:p>
            <a:pPr lvl="1"/>
            <a:r>
              <a:rPr lang="en-US" dirty="0"/>
              <a:t>Avoid public meetings to fashion agreement</a:t>
            </a:r>
          </a:p>
          <a:p>
            <a:pPr lvl="1"/>
            <a:r>
              <a:rPr lang="en-US" dirty="0"/>
              <a:t>Might be a violation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03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Closed Meetings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199" y="1631228"/>
            <a:ext cx="10515601" cy="478054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Meetings can be closed only if required or permitted in the law</a:t>
            </a:r>
          </a:p>
          <a:p>
            <a:r>
              <a:rPr lang="en-US" dirty="0"/>
              <a:t>All closed meetings, except those closed by attorney-client privilege, must be recorded</a:t>
            </a:r>
          </a:p>
          <a:p>
            <a:r>
              <a:rPr lang="en-US" dirty="0"/>
              <a:t>No general “personnel exception” to close a meeting</a:t>
            </a:r>
          </a:p>
          <a:p>
            <a:r>
              <a:rPr lang="en-US" dirty="0"/>
              <a:t>Statement on the record before closing a meeting</a:t>
            </a:r>
          </a:p>
          <a:p>
            <a:pPr lvl="1"/>
            <a:r>
              <a:rPr lang="en-US" dirty="0"/>
              <a:t>Legal authority to close the meeting</a:t>
            </a:r>
          </a:p>
          <a:p>
            <a:pPr lvl="1"/>
            <a:r>
              <a:rPr lang="en-US" dirty="0"/>
              <a:t>Describe what will be </a:t>
            </a:r>
            <a:r>
              <a:rPr lang="en-US" dirty="0" smtClean="0"/>
              <a:t>discussed</a:t>
            </a:r>
          </a:p>
          <a:p>
            <a:r>
              <a:rPr lang="en-US" dirty="0" smtClean="0"/>
              <a:t>Public bodies may or must close certain other meetings under the law, including as permitted by the attorney-client privilege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68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Meetings &amp; Technology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199" y="1631228"/>
            <a:ext cx="10515601" cy="4780541"/>
          </a:xfrm>
        </p:spPr>
        <p:txBody>
          <a:bodyPr>
            <a:normAutofit/>
          </a:bodyPr>
          <a:lstStyle/>
          <a:p>
            <a:r>
              <a:rPr lang="en-US" dirty="0" smtClean="0"/>
              <a:t>Permissible for statewide bodies to have a meeting by telephone </a:t>
            </a:r>
            <a:r>
              <a:rPr lang="en-US" dirty="0"/>
              <a:t>or other electronic </a:t>
            </a:r>
            <a:r>
              <a:rPr lang="en-US" dirty="0" smtClean="0"/>
              <a:t>means</a:t>
            </a:r>
            <a:endParaRPr lang="en-US" dirty="0"/>
          </a:p>
          <a:p>
            <a:r>
              <a:rPr lang="en-US" dirty="0" smtClean="0"/>
              <a:t>Social </a:t>
            </a:r>
            <a:r>
              <a:rPr lang="en-US" dirty="0"/>
              <a:t>media use</a:t>
            </a:r>
          </a:p>
          <a:p>
            <a:pPr lvl="1"/>
            <a:r>
              <a:rPr lang="en-US" dirty="0"/>
              <a:t>Exchanges must be with </a:t>
            </a:r>
            <a:r>
              <a:rPr lang="en-US" dirty="0" smtClean="0"/>
              <a:t>the public</a:t>
            </a:r>
            <a:endParaRPr lang="en-US" dirty="0"/>
          </a:p>
          <a:p>
            <a:pPr lvl="1"/>
            <a:r>
              <a:rPr lang="en-US" dirty="0"/>
              <a:t>Excludes email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46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Penalties &amp; Remedies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199" y="1631228"/>
            <a:ext cx="10515601" cy="4780541"/>
          </a:xfrm>
        </p:spPr>
        <p:txBody>
          <a:bodyPr>
            <a:normAutofit/>
          </a:bodyPr>
          <a:lstStyle/>
          <a:p>
            <a:r>
              <a:rPr lang="en-US" dirty="0"/>
              <a:t>Intentional violation</a:t>
            </a:r>
          </a:p>
          <a:p>
            <a:pPr lvl="1"/>
            <a:r>
              <a:rPr lang="en-US" dirty="0"/>
              <a:t>Personal liability - $300 fine</a:t>
            </a:r>
          </a:p>
          <a:p>
            <a:r>
              <a:rPr lang="en-US" dirty="0" smtClean="0"/>
              <a:t>Three, separate </a:t>
            </a:r>
            <a:r>
              <a:rPr lang="en-US" dirty="0"/>
              <a:t>intentional violations</a:t>
            </a:r>
          </a:p>
          <a:p>
            <a:pPr lvl="1"/>
            <a:r>
              <a:rPr lang="en-US" dirty="0"/>
              <a:t>Forfeit </a:t>
            </a:r>
            <a:r>
              <a:rPr lang="en-US" dirty="0" smtClean="0"/>
              <a:t>office</a:t>
            </a:r>
            <a:endParaRPr lang="en-US" dirty="0"/>
          </a:p>
          <a:p>
            <a:r>
              <a:rPr lang="en-US" dirty="0"/>
              <a:t>Reasonable costs, disbursements, attorneys fees</a:t>
            </a:r>
          </a:p>
          <a:p>
            <a:r>
              <a:rPr lang="en-US" dirty="0"/>
              <a:t>No reversal of public body actions taken while in violation of the law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15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we are and what we do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199" y="1631228"/>
            <a:ext cx="10515601" cy="4780541"/>
          </a:xfrm>
        </p:spPr>
        <p:txBody>
          <a:bodyPr>
            <a:normAutofit/>
          </a:bodyPr>
          <a:lstStyle/>
          <a:p>
            <a:r>
              <a:rPr lang="en-US" dirty="0" smtClean="0"/>
              <a:t>Statewide resource on Minnesota’s data practices and open meeting laws</a:t>
            </a:r>
          </a:p>
          <a:p>
            <a:pPr lvl="1">
              <a:buClr>
                <a:srgbClr val="0054A6"/>
              </a:buClr>
              <a:buFont typeface="Wingdings" pitchFamily="2" charset="2"/>
              <a:buChar char="ü"/>
            </a:pPr>
            <a:r>
              <a:rPr lang="en-US" dirty="0"/>
              <a:t>Informal advice/technical assistance to government, public, media and Legislature</a:t>
            </a:r>
          </a:p>
          <a:p>
            <a:pPr lvl="1">
              <a:buClr>
                <a:srgbClr val="0054A6"/>
              </a:buClr>
              <a:buFont typeface="Wingdings" pitchFamily="2" charset="2"/>
              <a:buChar char="ü"/>
            </a:pPr>
            <a:r>
              <a:rPr lang="en-US" dirty="0"/>
              <a:t>Website, newsletters, Twitter</a:t>
            </a:r>
          </a:p>
          <a:p>
            <a:pPr lvl="1">
              <a:buClr>
                <a:srgbClr val="0054A6"/>
              </a:buClr>
              <a:buFont typeface="Wingdings" pitchFamily="2" charset="2"/>
              <a:buChar char="ü"/>
            </a:pPr>
            <a:r>
              <a:rPr lang="en-US" dirty="0"/>
              <a:t>Advisory opinions</a:t>
            </a:r>
          </a:p>
          <a:p>
            <a:pPr lvl="1">
              <a:buClr>
                <a:srgbClr val="0054A6"/>
              </a:buClr>
              <a:buFont typeface="Wingdings" pitchFamily="2" charset="2"/>
              <a:buChar char="ü"/>
            </a:pPr>
            <a:r>
              <a:rPr lang="en-US" dirty="0"/>
              <a:t>Legislative assistance</a:t>
            </a:r>
          </a:p>
          <a:p>
            <a:pPr lvl="1">
              <a:buClr>
                <a:srgbClr val="0054A6"/>
              </a:buClr>
              <a:buFont typeface="Wingdings" pitchFamily="2" charset="2"/>
              <a:buChar char="ü"/>
            </a:pPr>
            <a:r>
              <a:rPr lang="en-US" dirty="0"/>
              <a:t>Training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08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</a:t>
            </a:r>
            <a:r>
              <a:rPr lang="en-US" dirty="0" smtClean="0"/>
              <a:t>Meetings </a:t>
            </a:r>
            <a:r>
              <a:rPr lang="en-US" dirty="0"/>
              <a:t>&amp; </a:t>
            </a:r>
            <a:r>
              <a:rPr lang="en-US" dirty="0" smtClean="0"/>
              <a:t>Data Practices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199" y="1631228"/>
            <a:ext cx="10515601" cy="4780541"/>
          </a:xfrm>
        </p:spPr>
        <p:txBody>
          <a:bodyPr>
            <a:normAutofit/>
          </a:bodyPr>
          <a:lstStyle/>
          <a:p>
            <a:r>
              <a:rPr lang="en-US" dirty="0"/>
              <a:t>Public bodies may discuss not public data</a:t>
            </a:r>
          </a:p>
          <a:p>
            <a:pPr lvl="1"/>
            <a:r>
              <a:rPr lang="en-US" dirty="0"/>
              <a:t>Disclosure must relate to a matter within scope of authority</a:t>
            </a:r>
          </a:p>
          <a:p>
            <a:pPr lvl="1"/>
            <a:r>
              <a:rPr lang="en-US" dirty="0"/>
              <a:t>Reasonably necessary to conduct business or agenda item before the body</a:t>
            </a:r>
          </a:p>
          <a:p>
            <a:r>
              <a:rPr lang="en-US" dirty="0"/>
              <a:t>Data retain original classification</a:t>
            </a:r>
          </a:p>
          <a:p>
            <a:pPr lvl="1"/>
            <a:r>
              <a:rPr lang="en-US" dirty="0"/>
              <a:t>Record of the meeting is public</a:t>
            </a:r>
          </a:p>
          <a:p>
            <a:r>
              <a:rPr lang="en-US" dirty="0"/>
              <a:t>Recordings</a:t>
            </a:r>
          </a:p>
          <a:p>
            <a:pPr lvl="1"/>
            <a:r>
              <a:rPr lang="en-US" dirty="0"/>
              <a:t>Record all closed meetings, except under attorney-client privilege</a:t>
            </a:r>
          </a:p>
          <a:p>
            <a:pPr lvl="1"/>
            <a:r>
              <a:rPr lang="en-US" dirty="0"/>
              <a:t>Recordings are public with not public data removed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64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6"/>
          <p:cNvSpPr>
            <a:spLocks noGrp="1"/>
          </p:cNvSpPr>
          <p:nvPr>
            <p:ph type="title"/>
          </p:nvPr>
        </p:nvSpPr>
        <p:spPr>
          <a:xfrm>
            <a:off x="0" y="1651380"/>
            <a:ext cx="12192000" cy="1733266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838200" y="3521123"/>
            <a:ext cx="10515600" cy="2681374"/>
          </a:xfrm>
        </p:spPr>
        <p:txBody>
          <a:bodyPr/>
          <a:lstStyle/>
          <a:p>
            <a:r>
              <a:rPr lang="en-US" sz="2800" i="1" dirty="0">
                <a:hlinkClick r:id="rId3"/>
              </a:rPr>
              <a:t>stacie.christensen@state.mn.us</a:t>
            </a:r>
            <a:r>
              <a:rPr lang="en-US" sz="2800" i="1" dirty="0"/>
              <a:t> </a:t>
            </a:r>
          </a:p>
          <a:p>
            <a:r>
              <a:rPr lang="en-US" sz="2800" i="1" dirty="0"/>
              <a:t>651.201.2500</a:t>
            </a:r>
          </a:p>
          <a:p>
            <a:r>
              <a:rPr lang="en-US" sz="2800" i="1">
                <a:hlinkClick r:id="rId4"/>
              </a:rPr>
              <a:t>https://mn.gov/admin/data-practices/</a:t>
            </a:r>
            <a:r>
              <a:rPr lang="en-US" sz="2800" i="1"/>
              <a:t> </a:t>
            </a:r>
            <a:endParaRPr lang="en-US" sz="28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13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Government Data Practices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Minnesota Statutes, Chapter 13</a:t>
            </a:r>
            <a:endParaRPr lang="en-US" dirty="0"/>
          </a:p>
        </p:txBody>
      </p:sp>
      <p:pic>
        <p:nvPicPr>
          <p:cNvPr id="4" name="Picture Placeholder 3" descr="Puzzle pieces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679" b="14933"/>
          <a:stretch/>
        </p:blipFill>
        <p:spPr/>
      </p:pic>
    </p:spTree>
    <p:extLst>
      <p:ext uri="{BB962C8B-B14F-4D97-AF65-F5344CB8AC3E}">
        <p14:creationId xmlns:p14="http://schemas.microsoft.com/office/powerpoint/2010/main" val="88396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government data practices so important?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199" y="1631228"/>
            <a:ext cx="10515601" cy="4780541"/>
          </a:xfrm>
        </p:spPr>
        <p:txBody>
          <a:bodyPr>
            <a:normAutofit/>
          </a:bodyPr>
          <a:lstStyle/>
          <a:p>
            <a:r>
              <a:rPr lang="en-US" dirty="0"/>
              <a:t>The Data Practices Act advances open government, accountability, and </a:t>
            </a:r>
            <a:r>
              <a:rPr lang="en-US" dirty="0" smtClean="0"/>
              <a:t>transparency</a:t>
            </a:r>
          </a:p>
          <a:p>
            <a:r>
              <a:rPr lang="en-US" dirty="0" smtClean="0"/>
              <a:t>The law promotes </a:t>
            </a:r>
            <a:r>
              <a:rPr lang="en-US" dirty="0"/>
              <a:t>the ability of our citizens </a:t>
            </a:r>
            <a:r>
              <a:rPr lang="en-US" dirty="0" smtClean="0"/>
              <a:t>to </a:t>
            </a:r>
            <a:r>
              <a:rPr lang="en-US" dirty="0"/>
              <a:t>know and gain understanding of the decisions made by their </a:t>
            </a:r>
            <a:r>
              <a:rPr lang="en-US" dirty="0" smtClean="0"/>
              <a:t>government</a:t>
            </a:r>
          </a:p>
          <a:p>
            <a:r>
              <a:rPr lang="en-US" dirty="0" smtClean="0"/>
              <a:t>In </a:t>
            </a:r>
            <a:r>
              <a:rPr lang="en-US" dirty="0"/>
              <a:t>Minnesota, </a:t>
            </a:r>
            <a:r>
              <a:rPr lang="en-US" dirty="0" smtClean="0"/>
              <a:t>our law </a:t>
            </a:r>
            <a:r>
              <a:rPr lang="en-US" dirty="0"/>
              <a:t>presumes that everything government creates as part of its official duties is </a:t>
            </a:r>
            <a:r>
              <a:rPr lang="en-US" dirty="0" smtClean="0"/>
              <a:t>public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means, for example, that your email correspondence is public, unless there is a specific state or federal law that allows you to protect it from </a:t>
            </a:r>
            <a:r>
              <a:rPr lang="en-US" dirty="0" smtClean="0"/>
              <a:t>the public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09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Government Data Practices Act (Minnesota Statutes, Ch. 13)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199" y="1631228"/>
            <a:ext cx="10515601" cy="4780541"/>
          </a:xfrm>
        </p:spPr>
        <p:txBody>
          <a:bodyPr>
            <a:normAutofit/>
          </a:bodyPr>
          <a:lstStyle/>
          <a:p>
            <a:r>
              <a:rPr lang="en-US" dirty="0"/>
              <a:t>The Data Practices Act:</a:t>
            </a:r>
          </a:p>
          <a:p>
            <a:pPr lvl="1"/>
            <a:r>
              <a:rPr lang="en-US" dirty="0"/>
              <a:t>Defines government </a:t>
            </a:r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Presumes </a:t>
            </a:r>
            <a:r>
              <a:rPr lang="en-US" dirty="0"/>
              <a:t>government data are </a:t>
            </a:r>
            <a:r>
              <a:rPr lang="en-US" dirty="0" smtClean="0"/>
              <a:t>public</a:t>
            </a:r>
          </a:p>
          <a:p>
            <a:pPr lvl="1"/>
            <a:r>
              <a:rPr lang="en-US" dirty="0" smtClean="0"/>
              <a:t>Classifies </a:t>
            </a:r>
            <a:r>
              <a:rPr lang="en-US" dirty="0"/>
              <a:t>certain data as not </a:t>
            </a:r>
            <a:r>
              <a:rPr lang="en-US" dirty="0" smtClean="0"/>
              <a:t>public</a:t>
            </a:r>
          </a:p>
          <a:p>
            <a:pPr lvl="1"/>
            <a:r>
              <a:rPr lang="en-US" dirty="0" smtClean="0"/>
              <a:t>Provides </a:t>
            </a:r>
            <a:r>
              <a:rPr lang="en-US" dirty="0"/>
              <a:t>rights for the public and data </a:t>
            </a:r>
            <a:r>
              <a:rPr lang="en-US" dirty="0" smtClean="0"/>
              <a:t>subjects</a:t>
            </a:r>
          </a:p>
          <a:p>
            <a:pPr lvl="1"/>
            <a:r>
              <a:rPr lang="en-US" dirty="0" smtClean="0"/>
              <a:t>Requires </a:t>
            </a:r>
            <a:r>
              <a:rPr lang="en-US" dirty="0"/>
              <a:t>that data on individuals are accurate, </a:t>
            </a:r>
            <a:r>
              <a:rPr lang="en-US" dirty="0" smtClean="0"/>
              <a:t>complete</a:t>
            </a:r>
            <a:r>
              <a:rPr lang="en-US" dirty="0"/>
              <a:t>, current and </a:t>
            </a:r>
            <a:r>
              <a:rPr lang="en-US" dirty="0" smtClean="0"/>
              <a:t>secure</a:t>
            </a:r>
          </a:p>
          <a:p>
            <a:pPr lvl="1"/>
            <a:r>
              <a:rPr lang="en-US" dirty="0" smtClean="0"/>
              <a:t>Does </a:t>
            </a:r>
            <a:r>
              <a:rPr lang="en-US" dirty="0"/>
              <a:t>not apply to the Legislative or Judicial </a:t>
            </a:r>
            <a:r>
              <a:rPr lang="en-US" dirty="0" smtClean="0"/>
              <a:t>branches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43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Data Practices Laws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199" y="1631228"/>
            <a:ext cx="10515601" cy="4780541"/>
          </a:xfrm>
        </p:spPr>
        <p:txBody>
          <a:bodyPr>
            <a:normAutofit/>
          </a:bodyPr>
          <a:lstStyle/>
          <a:p>
            <a:r>
              <a:rPr lang="en-US" dirty="0" smtClean="0"/>
              <a:t>Official </a:t>
            </a:r>
            <a:r>
              <a:rPr lang="en-US" dirty="0"/>
              <a:t>Records </a:t>
            </a:r>
            <a:r>
              <a:rPr lang="en-US" dirty="0" smtClean="0"/>
              <a:t>Act (Minnesota </a:t>
            </a:r>
            <a:r>
              <a:rPr lang="en-US" dirty="0"/>
              <a:t>Statutes, section </a:t>
            </a:r>
            <a:r>
              <a:rPr lang="en-US" dirty="0" smtClean="0"/>
              <a:t>15.17)</a:t>
            </a:r>
          </a:p>
          <a:p>
            <a:pPr lvl="1"/>
            <a:r>
              <a:rPr lang="en-US" dirty="0" smtClean="0"/>
              <a:t>Entities must make and preserve records that document official activities</a:t>
            </a:r>
            <a:endParaRPr lang="en-US" dirty="0"/>
          </a:p>
          <a:p>
            <a:r>
              <a:rPr lang="en-US" dirty="0"/>
              <a:t>Records Management </a:t>
            </a:r>
            <a:r>
              <a:rPr lang="en-US" dirty="0" smtClean="0"/>
              <a:t>Statutes (Minnesota </a:t>
            </a:r>
            <a:r>
              <a:rPr lang="en-US" dirty="0"/>
              <a:t>Statutes, section </a:t>
            </a:r>
            <a:r>
              <a:rPr lang="en-US" dirty="0" smtClean="0"/>
              <a:t>138.17)</a:t>
            </a:r>
          </a:p>
          <a:p>
            <a:pPr lvl="1"/>
            <a:r>
              <a:rPr lang="en-US" dirty="0" smtClean="0"/>
              <a:t>Requires entities to keep and destroy records according to a records retention schedule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99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government data?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199" y="1631228"/>
            <a:ext cx="10515601" cy="4780541"/>
          </a:xfrm>
        </p:spPr>
        <p:txBody>
          <a:bodyPr>
            <a:normAutofit/>
          </a:bodyPr>
          <a:lstStyle/>
          <a:p>
            <a:r>
              <a:rPr lang="en-US" dirty="0"/>
              <a:t>Government data </a:t>
            </a:r>
            <a:r>
              <a:rPr lang="en-US" dirty="0" smtClean="0"/>
              <a:t>are: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“All </a:t>
            </a:r>
            <a:r>
              <a:rPr lang="en-US" dirty="0"/>
              <a:t>data collected, created, received, maintained or disseminated by any </a:t>
            </a:r>
            <a:r>
              <a:rPr lang="en-US" dirty="0" smtClean="0"/>
              <a:t>	government </a:t>
            </a:r>
            <a:r>
              <a:rPr lang="en-US" dirty="0"/>
              <a:t>entity regardless of its physical form, storage media or </a:t>
            </a:r>
            <a:r>
              <a:rPr lang="en-US" dirty="0" smtClean="0"/>
              <a:t>	conditions </a:t>
            </a:r>
            <a:r>
              <a:rPr lang="en-US" dirty="0"/>
              <a:t>of use.”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37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Government Data</a:t>
            </a:r>
            <a:endParaRPr lang="en-US" dirty="0"/>
          </a:p>
        </p:txBody>
      </p:sp>
      <p:graphicFrame>
        <p:nvGraphicFramePr>
          <p:cNvPr id="8" name="Content Placeholder 4" descr="Classifications: Public, Private/Nonpublic, Confidential/Protected nonpublic&#10;Meaning: Public available to anyone&#10;Private Available to: &#10;Data subject &#10;Those in the entity whose work requires access&#10;Entities authorized by law&#10;Those authorized by data subject&#10;Confidential Available to:&#10;Those in the entity whose work requires access&#10;Entities authorized by law &#10;**Not available to data subject**&#10;Examples: Public - employee name, Private - SSN, Confidential - active investigative data&#10;&#10;" title="Classification char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5732965"/>
              </p:ext>
            </p:extLst>
          </p:nvPr>
        </p:nvGraphicFramePr>
        <p:xfrm>
          <a:off x="838201" y="1591203"/>
          <a:ext cx="10487024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7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25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34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73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Classification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Meaning of Classification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Examples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521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Public</a:t>
                      </a:r>
                      <a:endParaRPr lang="en-US" sz="1800" dirty="0">
                        <a:solidFill>
                          <a:schemeClr val="bg1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Available </a:t>
                      </a:r>
                      <a:r>
                        <a:rPr lang="en-US" sz="1800" dirty="0"/>
                        <a:t>to anyone for </a:t>
                      </a:r>
                      <a:r>
                        <a:rPr lang="en-US" sz="1800" dirty="0" smtClean="0"/>
                        <a:t>any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reason</a:t>
                      </a:r>
                      <a:endParaRPr lang="en-US" sz="1800" dirty="0">
                        <a:solidFill>
                          <a:schemeClr val="bg1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457200" algn="l"/>
                        </a:tabLst>
                      </a:pPr>
                      <a:r>
                        <a:rPr lang="en-US" sz="1800" kern="1200" dirty="0" smtClean="0"/>
                        <a:t>Government</a:t>
                      </a:r>
                      <a:r>
                        <a:rPr lang="en-US" sz="1800" kern="1200" baseline="0" dirty="0" smtClean="0"/>
                        <a:t> e</a:t>
                      </a:r>
                      <a:r>
                        <a:rPr lang="en-US" sz="1800" kern="1200" dirty="0" smtClean="0"/>
                        <a:t>mployee</a:t>
                      </a:r>
                      <a:r>
                        <a:rPr lang="en-US" sz="1800" kern="1200" baseline="0" dirty="0" smtClean="0"/>
                        <a:t>’s name</a:t>
                      </a:r>
                      <a:endParaRPr lang="en-US" sz="1800" kern="1200" dirty="0" smtClean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66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Private/Nonpublic</a:t>
                      </a:r>
                      <a:endParaRPr lang="en-US" sz="1800" dirty="0">
                        <a:solidFill>
                          <a:schemeClr val="bg1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Available to: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800" dirty="0"/>
                        <a:t>Data subject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800" dirty="0" smtClean="0"/>
                        <a:t>Those</a:t>
                      </a:r>
                      <a:r>
                        <a:rPr lang="en-US" sz="1800" baseline="0" dirty="0" smtClean="0"/>
                        <a:t> in the entity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/>
                        <a:t>whose work requires access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800" dirty="0"/>
                        <a:t>Entities authorized by law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800" dirty="0"/>
                        <a:t>Those authorized by data subject</a:t>
                      </a:r>
                      <a:endParaRPr lang="en-US" sz="1800" dirty="0">
                        <a:solidFill>
                          <a:schemeClr val="bg1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457200" algn="l"/>
                        </a:tabLst>
                      </a:pPr>
                      <a:r>
                        <a:rPr lang="en-US" sz="1800" kern="1200" dirty="0" smtClean="0"/>
                        <a:t>Social</a:t>
                      </a:r>
                      <a:r>
                        <a:rPr lang="en-US" sz="1800" kern="1200" baseline="0" dirty="0" smtClean="0"/>
                        <a:t> security numbers</a:t>
                      </a:r>
                      <a:endParaRPr lang="en-US" sz="1800" kern="1200" dirty="0" smtClean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51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Confidential/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Protected nonpublic</a:t>
                      </a:r>
                      <a:endParaRPr lang="en-US" sz="1800" dirty="0">
                        <a:solidFill>
                          <a:schemeClr val="bg1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Available to: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800" dirty="0"/>
                        <a:t>Those </a:t>
                      </a:r>
                      <a:r>
                        <a:rPr lang="en-US" sz="1800" dirty="0" smtClean="0"/>
                        <a:t>in the entity whose </a:t>
                      </a:r>
                      <a:r>
                        <a:rPr lang="en-US" sz="1800" dirty="0"/>
                        <a:t>work requires access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800" dirty="0"/>
                        <a:t>Entities authorized by law </a:t>
                      </a:r>
                      <a:endParaRPr lang="en-US" sz="1800" dirty="0" smtClean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**Not </a:t>
                      </a:r>
                      <a:r>
                        <a:rPr lang="en-US" sz="1800" dirty="0"/>
                        <a:t>available to data </a:t>
                      </a:r>
                      <a:r>
                        <a:rPr lang="en-US" sz="1800" dirty="0" smtClean="0"/>
                        <a:t>subject**</a:t>
                      </a:r>
                      <a:endParaRPr lang="en-US" sz="1800" dirty="0">
                        <a:solidFill>
                          <a:schemeClr val="bg1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457200" algn="l"/>
                        </a:tabLst>
                      </a:pPr>
                      <a:r>
                        <a:rPr lang="en-US" sz="1800" kern="1200" baseline="0" dirty="0" smtClean="0"/>
                        <a:t>Active civil or criminal investigative data</a:t>
                      </a:r>
                      <a:endParaRPr lang="en-US" sz="1800" kern="1200" baseline="0" dirty="0" smtClean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03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Responsible Authority, Compliance Official &amp; Polices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199" y="1631228"/>
            <a:ext cx="10515601" cy="4780541"/>
          </a:xfrm>
        </p:spPr>
        <p:txBody>
          <a:bodyPr>
            <a:normAutofit/>
          </a:bodyPr>
          <a:lstStyle/>
          <a:p>
            <a:r>
              <a:rPr lang="en-US" dirty="0"/>
              <a:t>Your </a:t>
            </a:r>
            <a:r>
              <a:rPr lang="en-US" dirty="0" smtClean="0"/>
              <a:t>Council </a:t>
            </a:r>
            <a:r>
              <a:rPr lang="en-US" dirty="0"/>
              <a:t>must appoint </a:t>
            </a:r>
            <a:r>
              <a:rPr lang="en-US" dirty="0" smtClean="0"/>
              <a:t>a Responsible </a:t>
            </a:r>
            <a:r>
              <a:rPr lang="en-US" dirty="0"/>
              <a:t>Authority </a:t>
            </a:r>
            <a:r>
              <a:rPr lang="en-US" dirty="0" smtClean="0"/>
              <a:t>(RA) for </a:t>
            </a:r>
            <a:r>
              <a:rPr lang="en-US" dirty="0"/>
              <a:t>data practices</a:t>
            </a:r>
          </a:p>
          <a:p>
            <a:pPr lvl="1"/>
            <a:r>
              <a:rPr lang="en-US" dirty="0"/>
              <a:t>The </a:t>
            </a:r>
            <a:r>
              <a:rPr lang="en-US" dirty="0" smtClean="0"/>
              <a:t>RA is </a:t>
            </a:r>
            <a:r>
              <a:rPr lang="en-US" dirty="0"/>
              <a:t>responsible for the collection, use and dissemination of your </a:t>
            </a:r>
            <a:r>
              <a:rPr lang="en-US" dirty="0" smtClean="0"/>
              <a:t>Council’s </a:t>
            </a:r>
            <a:r>
              <a:rPr lang="en-US" dirty="0"/>
              <a:t>government </a:t>
            </a:r>
            <a:r>
              <a:rPr lang="en-US" dirty="0" smtClean="0"/>
              <a:t>data</a:t>
            </a:r>
          </a:p>
          <a:p>
            <a:r>
              <a:rPr lang="en-US" dirty="0" smtClean="0"/>
              <a:t>The RA must appoint a Data Practices Compliance Official (DPCO)</a:t>
            </a:r>
          </a:p>
          <a:p>
            <a:pPr lvl="1"/>
            <a:r>
              <a:rPr lang="en-US" dirty="0" smtClean="0"/>
              <a:t>RA can serve as DPCO</a:t>
            </a:r>
          </a:p>
          <a:p>
            <a:pPr lvl="1"/>
            <a:r>
              <a:rPr lang="en-US" dirty="0" smtClean="0"/>
              <a:t>DPCO is responsible for day-to-day data practices duties</a:t>
            </a:r>
          </a:p>
          <a:p>
            <a:r>
              <a:rPr lang="en-US" dirty="0" smtClean="0"/>
              <a:t>Two required policies</a:t>
            </a:r>
          </a:p>
          <a:p>
            <a:pPr lvl="1"/>
            <a:r>
              <a:rPr lang="en-US" dirty="0"/>
              <a:t>Responding to public data requests </a:t>
            </a:r>
          </a:p>
          <a:p>
            <a:pPr lvl="1"/>
            <a:r>
              <a:rPr lang="en-US" dirty="0"/>
              <a:t>Data subject rights and responding to data subject </a:t>
            </a:r>
            <a:r>
              <a:rPr lang="en-US" dirty="0" smtClean="0"/>
              <a:t>requests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05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4&quot;&gt;&lt;property id=&quot;20148&quot; value=&quot;5&quot;/&gt;&lt;property id=&quot;20300&quot; value=&quot;Slide 2 - &amp;quot;Section Title Slide (One Line)&amp;quot;&quot;/&gt;&lt;property id=&quot;20307&quot; value=&quot;406&quot;/&gt;&lt;/object&gt;&lt;object type=&quot;3&quot; unique_id=&quot;10005&quot;&gt;&lt;property id=&quot;20148&quot; value=&quot;5&quot;/&gt;&lt;property id=&quot;20300&quot; value=&quot;Slide 3 - &amp;quot;Agenda&amp;quot;&quot;/&gt;&lt;property id=&quot;20307&quot; value=&quot;456&quot;/&gt;&lt;/object&gt;&lt;object type=&quot;3&quot; unique_id=&quot;10006&quot;&gt;&lt;property id=&quot;20148&quot; value=&quot;5&quot;/&gt;&lt;property id=&quot;20300&quot; value=&quot;Slide 4 - &amp;quot;Using Images&amp;quot;&quot;/&gt;&lt;property id=&quot;20307&quot; value=&quot;458&quot;/&gt;&lt;/object&gt;&lt;object type=&quot;3&quot; unique_id=&quot;10007&quot;&gt;&lt;property id=&quot;20148&quot; value=&quot;5&quot;/&gt;&lt;property id=&quot;20300&quot; value=&quot;Slide 5 - &amp;quot;Thank you again!&amp;quot;&quot;/&gt;&lt;property id=&quot;20307&quot; value=&quot;481&quot;/&gt;&lt;/object&gt;&lt;object type=&quot;3&quot; unique_id=&quot;10176&quot;&gt;&lt;property id=&quot;20148&quot; value=&quot;5&quot;/&gt;&lt;property id=&quot;20300&quot; value=&quot;Slide 1&quot;/&gt;&lt;property id=&quot;20307&quot; value=&quot;482&quot;/&gt;&lt;/object&gt;&lt;/object&gt;&lt;object type=&quot;8&quot; unique_id=&quot;10014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MN.IT">
  <a:themeElements>
    <a:clrScheme name="Minnesota Brand Colors">
      <a:dk1>
        <a:srgbClr val="003865"/>
      </a:dk1>
      <a:lt1>
        <a:srgbClr val="FFFFFF"/>
      </a:lt1>
      <a:dk2>
        <a:srgbClr val="000000"/>
      </a:dk2>
      <a:lt2>
        <a:srgbClr val="DDDDDA"/>
      </a:lt2>
      <a:accent1>
        <a:srgbClr val="003865"/>
      </a:accent1>
      <a:accent2>
        <a:srgbClr val="78BE21"/>
      </a:accent2>
      <a:accent3>
        <a:srgbClr val="008EAA"/>
      </a:accent3>
      <a:accent4>
        <a:srgbClr val="8D3F2B"/>
      </a:accent4>
      <a:accent5>
        <a:srgbClr val="0D5257"/>
      </a:accent5>
      <a:accent6>
        <a:srgbClr val="5D295F"/>
      </a:accent6>
      <a:hlink>
        <a:srgbClr val="0563C1"/>
      </a:hlink>
      <a:folHlink>
        <a:srgbClr val="5D295F"/>
      </a:folHlink>
    </a:clrScheme>
    <a:fontScheme name="MN Secondary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N.IT" id="{43004C98-5B53-4D58-92B4-D334E886AB92}" vid="{BCC84AB3-760B-4B29-9458-5FA6845EC3C2}"/>
    </a:ext>
  </a:extLst>
</a:theme>
</file>

<file path=ppt/theme/theme2.xml><?xml version="1.0" encoding="utf-8"?>
<a:theme xmlns:a="http://schemas.openxmlformats.org/drawingml/2006/main" name="1_MN.IT">
  <a:themeElements>
    <a:clrScheme name="Minnesota Brand Colors">
      <a:dk1>
        <a:srgbClr val="003865"/>
      </a:dk1>
      <a:lt1>
        <a:srgbClr val="FFFFFF"/>
      </a:lt1>
      <a:dk2>
        <a:srgbClr val="000000"/>
      </a:dk2>
      <a:lt2>
        <a:srgbClr val="DDDDDA"/>
      </a:lt2>
      <a:accent1>
        <a:srgbClr val="003865"/>
      </a:accent1>
      <a:accent2>
        <a:srgbClr val="78BE21"/>
      </a:accent2>
      <a:accent3>
        <a:srgbClr val="008EAA"/>
      </a:accent3>
      <a:accent4>
        <a:srgbClr val="8D3F2B"/>
      </a:accent4>
      <a:accent5>
        <a:srgbClr val="0D5257"/>
      </a:accent5>
      <a:accent6>
        <a:srgbClr val="5D295F"/>
      </a:accent6>
      <a:hlink>
        <a:srgbClr val="0563C1"/>
      </a:hlink>
      <a:folHlink>
        <a:srgbClr val="5D295F"/>
      </a:folHlink>
    </a:clrScheme>
    <a:fontScheme name="MN Secondary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N.IT" id="{43004C98-5B53-4D58-92B4-D334E886AB92}" vid="{BCC84AB3-760B-4B29-9458-5FA6845EC3C2}"/>
    </a:ext>
  </a:extLst>
</a:theme>
</file>

<file path=ppt/theme/theme3.xml><?xml version="1.0" encoding="utf-8"?>
<a:theme xmlns:a="http://schemas.openxmlformats.org/drawingml/2006/main" name="2_MN.IT">
  <a:themeElements>
    <a:clrScheme name="Minnesota Brand Colors">
      <a:dk1>
        <a:srgbClr val="003865"/>
      </a:dk1>
      <a:lt1>
        <a:srgbClr val="FFFFFF"/>
      </a:lt1>
      <a:dk2>
        <a:srgbClr val="000000"/>
      </a:dk2>
      <a:lt2>
        <a:srgbClr val="DDDDDA"/>
      </a:lt2>
      <a:accent1>
        <a:srgbClr val="003865"/>
      </a:accent1>
      <a:accent2>
        <a:srgbClr val="78BE21"/>
      </a:accent2>
      <a:accent3>
        <a:srgbClr val="008EAA"/>
      </a:accent3>
      <a:accent4>
        <a:srgbClr val="8D3F2B"/>
      </a:accent4>
      <a:accent5>
        <a:srgbClr val="0D5257"/>
      </a:accent5>
      <a:accent6>
        <a:srgbClr val="5D295F"/>
      </a:accent6>
      <a:hlink>
        <a:srgbClr val="0563C1"/>
      </a:hlink>
      <a:folHlink>
        <a:srgbClr val="5D295F"/>
      </a:folHlink>
    </a:clrScheme>
    <a:fontScheme name="MN Secondary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N.IT" id="{43004C98-5B53-4D58-92B4-D334E886AB92}" vid="{BCC84AB3-760B-4B29-9458-5FA6845EC3C2}"/>
    </a:ext>
  </a:extLst>
</a:theme>
</file>

<file path=ppt/theme/theme4.xml><?xml version="1.0" encoding="utf-8"?>
<a:theme xmlns:a="http://schemas.openxmlformats.org/drawingml/2006/main" name="3_MN.IT">
  <a:themeElements>
    <a:clrScheme name="Minnesota Brand Colors">
      <a:dk1>
        <a:srgbClr val="003865"/>
      </a:dk1>
      <a:lt1>
        <a:srgbClr val="FFFFFF"/>
      </a:lt1>
      <a:dk2>
        <a:srgbClr val="000000"/>
      </a:dk2>
      <a:lt2>
        <a:srgbClr val="DDDDDA"/>
      </a:lt2>
      <a:accent1>
        <a:srgbClr val="003865"/>
      </a:accent1>
      <a:accent2>
        <a:srgbClr val="78BE21"/>
      </a:accent2>
      <a:accent3>
        <a:srgbClr val="008EAA"/>
      </a:accent3>
      <a:accent4>
        <a:srgbClr val="8D3F2B"/>
      </a:accent4>
      <a:accent5>
        <a:srgbClr val="0D5257"/>
      </a:accent5>
      <a:accent6>
        <a:srgbClr val="5D295F"/>
      </a:accent6>
      <a:hlink>
        <a:srgbClr val="0563C1"/>
      </a:hlink>
      <a:folHlink>
        <a:srgbClr val="5D295F"/>
      </a:folHlink>
    </a:clrScheme>
    <a:fontScheme name="MN Secondary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N.IT" id="{43004C98-5B53-4D58-92B4-D334E886AB92}" vid="{BCC84AB3-760B-4B29-9458-5FA6845EC3C2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_x0020_Type xmlns="b0c110eb-2bf3-4d9a-8ca9-e269e048f20f">Template</Doc_x0020_Typ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2959CFDCE4774BA1D09DA1FDC4C8F8" ma:contentTypeVersion="1" ma:contentTypeDescription="Create a new document." ma:contentTypeScope="" ma:versionID="1f7f5663cad6477919742dd766e17e7a">
  <xsd:schema xmlns:xsd="http://www.w3.org/2001/XMLSchema" xmlns:xs="http://www.w3.org/2001/XMLSchema" xmlns:p="http://schemas.microsoft.com/office/2006/metadata/properties" xmlns:ns2="b0c110eb-2bf3-4d9a-8ca9-e269e048f20f" targetNamespace="http://schemas.microsoft.com/office/2006/metadata/properties" ma:root="true" ma:fieldsID="c662c0886d9acbf7a9fe6fc7fea3baca" ns2:_="">
    <xsd:import namespace="b0c110eb-2bf3-4d9a-8ca9-e269e048f20f"/>
    <xsd:element name="properties">
      <xsd:complexType>
        <xsd:sequence>
          <xsd:element name="documentManagement">
            <xsd:complexType>
              <xsd:all>
                <xsd:element ref="ns2:Doc_x0020_Typ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c110eb-2bf3-4d9a-8ca9-e269e048f20f" elementFormDefault="qualified">
    <xsd:import namespace="http://schemas.microsoft.com/office/2006/documentManagement/types"/>
    <xsd:import namespace="http://schemas.microsoft.com/office/infopath/2007/PartnerControls"/>
    <xsd:element name="Doc_x0020_Type" ma:index="8" nillable="true" ma:displayName="Doc Type" ma:format="RadioButtons" ma:internalName="Doc_x0020_Type">
      <xsd:simpleType>
        <xsd:restriction base="dms:Choice">
          <xsd:enumeration value="Logo"/>
          <xsd:enumeration value="Templat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8389D6-E0FD-469D-8587-EA39AB285030}">
  <ds:schemaRefs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b0c110eb-2bf3-4d9a-8ca9-e269e048f20f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B153553-7048-44C0-962D-31C90BA4FF7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4EF8E2-3139-418A-9FDB-BACD075AE4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c110eb-2bf3-4d9a-8ca9-e269e048f2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MN.IT</Template>
  <TotalTime>18208</TotalTime>
  <Words>1170</Words>
  <Application>Microsoft Office PowerPoint</Application>
  <PresentationFormat>Widescreen</PresentationFormat>
  <Paragraphs>228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Arial</vt:lpstr>
      <vt:lpstr>Calibri</vt:lpstr>
      <vt:lpstr>NeueHaasGroteskText Std</vt:lpstr>
      <vt:lpstr>Symbol</vt:lpstr>
      <vt:lpstr>Times New Roman</vt:lpstr>
      <vt:lpstr>Wingdings</vt:lpstr>
      <vt:lpstr>MN.IT</vt:lpstr>
      <vt:lpstr>1_MN.IT</vt:lpstr>
      <vt:lpstr>2_MN.IT</vt:lpstr>
      <vt:lpstr>3_MN.IT</vt:lpstr>
      <vt:lpstr>Government Data Practices &amp; Open Meeting Law Overview</vt:lpstr>
      <vt:lpstr>Who we are and what we do</vt:lpstr>
      <vt:lpstr>Government Data Practices</vt:lpstr>
      <vt:lpstr>Why is government data practices so important?</vt:lpstr>
      <vt:lpstr>Government Data Practices Act (Minnesota Statutes, Ch. 13)</vt:lpstr>
      <vt:lpstr>Other Data Practices Laws</vt:lpstr>
      <vt:lpstr>What are government data?</vt:lpstr>
      <vt:lpstr>Classification of Government Data</vt:lpstr>
      <vt:lpstr>Responsible Authority, Compliance Official &amp; Polices</vt:lpstr>
      <vt:lpstr>Application of Data Practices</vt:lpstr>
      <vt:lpstr>Open Meeting Law</vt:lpstr>
      <vt:lpstr>Key Discussion Issues – Open Meeting Law</vt:lpstr>
      <vt:lpstr>Open Meetings</vt:lpstr>
      <vt:lpstr>Types of Meetings</vt:lpstr>
      <vt:lpstr>Types of Meetings Not Covered by the Law</vt:lpstr>
      <vt:lpstr>Special Considerations</vt:lpstr>
      <vt:lpstr>Closed Meetings</vt:lpstr>
      <vt:lpstr>Meetings &amp; Technology</vt:lpstr>
      <vt:lpstr>Penalties &amp; Remedies</vt:lpstr>
      <vt:lpstr>Open Meetings &amp; Data Practices</vt:lpstr>
      <vt:lpstr>Questions?</vt:lpstr>
    </vt:vector>
  </TitlesOfParts>
  <Company>State of Minnesota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Minnesota Sample PowerPoint Template</dc:title>
  <dc:subject>PowerPoint Template</dc:subject>
  <dc:creator>MN.IT Services Communications</dc:creator>
  <cp:keywords>PowerPoint, Template</cp:keywords>
  <dc:description>Version 1.1, Released 8-2016</dc:description>
  <cp:lastModifiedBy>Christensen, Stacie (ADM)</cp:lastModifiedBy>
  <cp:revision>659</cp:revision>
  <dcterms:created xsi:type="dcterms:W3CDTF">2016-01-06T16:54:03Z</dcterms:created>
  <dcterms:modified xsi:type="dcterms:W3CDTF">2019-02-26T18:24:36Z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0x0101000C2959CFDCE4774BA1D09DA1FDC4C8F8</vt:lpwstr>
  </property>
</Properties>
</file>